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67" r:id="rId9"/>
    <p:sldId id="262" r:id="rId10"/>
    <p:sldId id="276" r:id="rId11"/>
    <p:sldId id="271" r:id="rId12"/>
    <p:sldId id="269" r:id="rId13"/>
    <p:sldId id="277" r:id="rId14"/>
    <p:sldId id="278" r:id="rId15"/>
    <p:sldId id="279" r:id="rId16"/>
    <p:sldId id="280" r:id="rId17"/>
    <p:sldId id="281" r:id="rId18"/>
    <p:sldId id="282" r:id="rId19"/>
    <p:sldId id="270" r:id="rId20"/>
    <p:sldId id="283" r:id="rId21"/>
    <p:sldId id="284" r:id="rId22"/>
    <p:sldId id="285" r:id="rId23"/>
    <p:sldId id="286" r:id="rId24"/>
    <p:sldId id="287" r:id="rId25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579" cy="502006"/>
          </a:xfrm>
          <a:prstGeom prst="rect">
            <a:avLst/>
          </a:prstGeom>
        </p:spPr>
        <p:txBody>
          <a:bodyPr vert="horz" lIns="198105" tIns="99052" rIns="198105" bIns="99052" rtlCol="0"/>
          <a:lstStyle>
            <a:lvl1pPr algn="l">
              <a:defRPr sz="26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1584" y="0"/>
            <a:ext cx="2986579" cy="502006"/>
          </a:xfrm>
          <a:prstGeom prst="rect">
            <a:avLst/>
          </a:prstGeom>
        </p:spPr>
        <p:txBody>
          <a:bodyPr vert="horz" lIns="198105" tIns="99052" rIns="198105" bIns="99052" rtlCol="0"/>
          <a:lstStyle>
            <a:lvl1pPr algn="r">
              <a:defRPr sz="2600"/>
            </a:lvl1pPr>
          </a:lstStyle>
          <a:p>
            <a:fld id="{C945C437-ACEF-4C52-83A1-927795E96F52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8295"/>
            <a:ext cx="2986579" cy="498704"/>
          </a:xfrm>
          <a:prstGeom prst="rect">
            <a:avLst/>
          </a:prstGeom>
        </p:spPr>
        <p:txBody>
          <a:bodyPr vert="horz" lIns="198105" tIns="99052" rIns="198105" bIns="99052" rtlCol="0" anchor="b"/>
          <a:lstStyle>
            <a:lvl1pPr algn="l">
              <a:defRPr sz="26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1584" y="9518295"/>
            <a:ext cx="2986579" cy="498704"/>
          </a:xfrm>
          <a:prstGeom prst="rect">
            <a:avLst/>
          </a:prstGeom>
        </p:spPr>
        <p:txBody>
          <a:bodyPr vert="horz" lIns="198105" tIns="99052" rIns="198105" bIns="99052" rtlCol="0" anchor="b"/>
          <a:lstStyle>
            <a:lvl1pPr algn="r">
              <a:defRPr sz="2600"/>
            </a:lvl1pPr>
          </a:lstStyle>
          <a:p>
            <a:fld id="{AE88E651-89DE-42D3-A518-32D96E2E4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62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579" cy="502006"/>
          </a:xfrm>
          <a:prstGeom prst="rect">
            <a:avLst/>
          </a:prstGeom>
        </p:spPr>
        <p:txBody>
          <a:bodyPr vert="horz" lIns="198105" tIns="99052" rIns="198105" bIns="99052" rtlCol="0"/>
          <a:lstStyle>
            <a:lvl1pPr algn="l">
              <a:defRPr sz="26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584" y="0"/>
            <a:ext cx="2986579" cy="502006"/>
          </a:xfrm>
          <a:prstGeom prst="rect">
            <a:avLst/>
          </a:prstGeom>
        </p:spPr>
        <p:txBody>
          <a:bodyPr vert="horz" lIns="198105" tIns="99052" rIns="198105" bIns="99052" rtlCol="0"/>
          <a:lstStyle>
            <a:lvl1pPr algn="r">
              <a:defRPr sz="2600"/>
            </a:lvl1pPr>
          </a:lstStyle>
          <a:p>
            <a:fld id="{12DBB21E-F4E5-4367-9279-974FA8360DAE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2475"/>
            <a:ext cx="5008563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98105" tIns="99052" rIns="198105" bIns="9905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086" y="4759149"/>
            <a:ext cx="5511994" cy="4508143"/>
          </a:xfrm>
          <a:prstGeom prst="rect">
            <a:avLst/>
          </a:prstGeom>
        </p:spPr>
        <p:txBody>
          <a:bodyPr vert="horz" lIns="198105" tIns="99052" rIns="198105" bIns="9905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8295"/>
            <a:ext cx="2986579" cy="498704"/>
          </a:xfrm>
          <a:prstGeom prst="rect">
            <a:avLst/>
          </a:prstGeom>
        </p:spPr>
        <p:txBody>
          <a:bodyPr vert="horz" lIns="198105" tIns="99052" rIns="198105" bIns="99052" rtlCol="0" anchor="b"/>
          <a:lstStyle>
            <a:lvl1pPr algn="l">
              <a:defRPr sz="26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584" y="9518295"/>
            <a:ext cx="2986579" cy="498704"/>
          </a:xfrm>
          <a:prstGeom prst="rect">
            <a:avLst/>
          </a:prstGeom>
        </p:spPr>
        <p:txBody>
          <a:bodyPr vert="horz" lIns="198105" tIns="99052" rIns="198105" bIns="99052" rtlCol="0" anchor="b"/>
          <a:lstStyle>
            <a:lvl1pPr algn="r">
              <a:defRPr sz="2600"/>
            </a:lvl1pPr>
          </a:lstStyle>
          <a:p>
            <a:fld id="{56670D2F-89F9-40CA-9764-5E7545F370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381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70D2F-89F9-40CA-9764-5E7545F3709C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EE29-BE31-42AB-B037-9DEC0DE2B3D5}" type="datetimeFigureOut">
              <a:rPr lang="ru-RU" smtClean="0"/>
              <a:pPr/>
              <a:t>26.09.2017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534F-E24C-4C7E-BD3E-CE0D3D9E012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EE29-BE31-42AB-B037-9DEC0DE2B3D5}" type="datetimeFigureOut">
              <a:rPr lang="ru-RU" smtClean="0"/>
              <a:pPr/>
              <a:t>26.09.2017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534F-E24C-4C7E-BD3E-CE0D3D9E012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EE29-BE31-42AB-B037-9DEC0DE2B3D5}" type="datetimeFigureOut">
              <a:rPr lang="ru-RU" smtClean="0"/>
              <a:pPr/>
              <a:t>26.09.2017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534F-E24C-4C7E-BD3E-CE0D3D9E012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EE29-BE31-42AB-B037-9DEC0DE2B3D5}" type="datetimeFigureOut">
              <a:rPr lang="ru-RU" smtClean="0"/>
              <a:pPr/>
              <a:t>26.09.2017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534F-E24C-4C7E-BD3E-CE0D3D9E012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EE29-BE31-42AB-B037-9DEC0DE2B3D5}" type="datetimeFigureOut">
              <a:rPr lang="ru-RU" smtClean="0"/>
              <a:pPr/>
              <a:t>26.09.2017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534F-E24C-4C7E-BD3E-CE0D3D9E012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EE29-BE31-42AB-B037-9DEC0DE2B3D5}" type="datetimeFigureOut">
              <a:rPr lang="ru-RU" smtClean="0"/>
              <a:pPr/>
              <a:t>26.09.2017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534F-E24C-4C7E-BD3E-CE0D3D9E012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EE29-BE31-42AB-B037-9DEC0DE2B3D5}" type="datetimeFigureOut">
              <a:rPr lang="ru-RU" smtClean="0"/>
              <a:pPr/>
              <a:t>26.09.2017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534F-E24C-4C7E-BD3E-CE0D3D9E012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EE29-BE31-42AB-B037-9DEC0DE2B3D5}" type="datetimeFigureOut">
              <a:rPr lang="ru-RU" smtClean="0"/>
              <a:pPr/>
              <a:t>26.09.2017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534F-E24C-4C7E-BD3E-CE0D3D9E012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EE29-BE31-42AB-B037-9DEC0DE2B3D5}" type="datetimeFigureOut">
              <a:rPr lang="ru-RU" smtClean="0"/>
              <a:pPr/>
              <a:t>26.09.2017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534F-E24C-4C7E-BD3E-CE0D3D9E012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EE29-BE31-42AB-B037-9DEC0DE2B3D5}" type="datetimeFigureOut">
              <a:rPr lang="ru-RU" smtClean="0"/>
              <a:pPr/>
              <a:t>26.09.2017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534F-E24C-4C7E-BD3E-CE0D3D9E012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EE29-BE31-42AB-B037-9DEC0DE2B3D5}" type="datetimeFigureOut">
              <a:rPr lang="ru-RU" smtClean="0"/>
              <a:pPr/>
              <a:t>26.09.2017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534F-E24C-4C7E-BD3E-CE0D3D9E012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D2EEE29-BE31-42AB-B037-9DEC0DE2B3D5}" type="datetimeFigureOut">
              <a:rPr lang="ru-RU" smtClean="0"/>
              <a:pPr/>
              <a:t>26.09.2017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8BF534F-E24C-4C7E-BD3E-CE0D3D9E012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Некоммерческие организации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Основные законы, регулирующие деятельность НКО.</a:t>
            </a:r>
          </a:p>
          <a:p>
            <a:r>
              <a:rPr lang="ru-RU" dirty="0" smtClean="0"/>
              <a:t>Создание НКО.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8091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Общественные организации</a:t>
            </a:r>
            <a:br>
              <a:rPr lang="ru-RU" dirty="0" smtClean="0"/>
            </a:br>
            <a:r>
              <a:rPr lang="ru-RU" dirty="0" smtClean="0"/>
              <a:t>Ст. 123.4. - 123.7. ГК РФ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Количество учредителей общественной организации не может быть менее трех.</a:t>
            </a:r>
          </a:p>
          <a:p>
            <a:r>
              <a:rPr lang="ru-RU" dirty="0" smtClean="0"/>
              <a:t> Участник (член) общественной организации осуществляет корпоративные права, предусмотренные пунктом 1 статьи 65.2 настоящего Кодекса, в порядке, установленном уставом организации. Участник (член) общественной организации наряду с обязанностями, предусмотренными для участников корпорации пунктом 4 статьи 65.2 настоящего Кодекса, также несет обязанность уплачивать предусмотренные ее уставом членские и иные имущественные взносы.</a:t>
            </a:r>
          </a:p>
          <a:p>
            <a:r>
              <a:rPr lang="ru-RU" dirty="0" smtClean="0"/>
              <a:t>Участник (член) общественной организации по своему усмотрению в любое время вправе выйти из организации, в которой он участвует.</a:t>
            </a:r>
          </a:p>
          <a:p>
            <a:r>
              <a:rPr lang="ru-RU" dirty="0" smtClean="0"/>
              <a:t>Членство в общественной организации неотчуждаемо. Осуществление прав участника (члена) общественной организации не может быть передано другому лицу.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852936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Регистрация некоммерческой организации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9859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Документы для регистрации НКО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Для государственной регистрации некоммерческой организации при ее создании в уполномоченный орган или его территориальный орган представляются следующие документы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1) </a:t>
            </a:r>
            <a:r>
              <a:rPr lang="ru-RU" dirty="0" smtClean="0"/>
              <a:t>заявление, </a:t>
            </a:r>
            <a:r>
              <a:rPr lang="ru-RU" dirty="0"/>
              <a:t>подписанное уполномоченным лицом (далее - заявитель), с указанием его фамилии, имени, отчества, места жительства и контактных телефонов</a:t>
            </a:r>
            <a:r>
              <a:rPr lang="ru-RU" dirty="0" smtClean="0"/>
              <a:t>; подпись удостоверяется нотариусом;</a:t>
            </a:r>
            <a:endParaRPr lang="ru-RU" dirty="0"/>
          </a:p>
          <a:p>
            <a:r>
              <a:rPr lang="ru-RU" dirty="0"/>
              <a:t>2) учредительные документы некоммерческой организации в трех экземплярах;</a:t>
            </a:r>
          </a:p>
          <a:p>
            <a:r>
              <a:rPr lang="ru-RU" dirty="0"/>
              <a:t>3) решение о создании некоммерческой организации и об утверждении ее учредительных документов с указанием состава избранных (назначенных) органов в двух экземплярах;</a:t>
            </a:r>
          </a:p>
          <a:p>
            <a:r>
              <a:rPr lang="ru-RU" dirty="0"/>
              <a:t>4) сведения об учредителях в двух экземплярах;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4426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Документы для регистрации НКО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5) документ об уплате государственной пошлины; (4000 руб.)</a:t>
            </a:r>
          </a:p>
          <a:p>
            <a:r>
              <a:rPr lang="ru-RU" dirty="0" smtClean="0"/>
              <a:t>6) сведения об адресе (о месте нахождения) постоянно действующего органа некоммерческой организации, по которому осуществляется связь с некоммерческой организацией;</a:t>
            </a:r>
          </a:p>
          <a:p>
            <a:r>
              <a:rPr lang="ru-RU" dirty="0" smtClean="0"/>
              <a:t>7) при использовании в наименовании некоммерческой организации имени гражданина, символики, защищенной законодательством Российской Федерации об охране интеллектуальной собственности, а также полного наименования иного юридического лица как части собственного наименования - документы, подтверждающие правомочия на их использование;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Требования к оформлению документов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 </a:t>
            </a:r>
            <a:r>
              <a:rPr lang="ru-RU" dirty="0" smtClean="0"/>
              <a:t>Все документы на государственную регистрацию представляются на русском языке.</a:t>
            </a:r>
          </a:p>
          <a:p>
            <a:r>
              <a:rPr lang="ru-RU" dirty="0" smtClean="0"/>
              <a:t> Все документы, кроме документов, представляемых в электронной форме, и учредительных документов некоммерческой организации, представляются на государственную регистрацию в двух экземплярах, один из которых должен быть подлинником.</a:t>
            </a:r>
          </a:p>
          <a:p>
            <a:r>
              <a:rPr lang="ru-RU" dirty="0" smtClean="0"/>
              <a:t>Учредительные документы некоммерческой организации представляются в трех подлинных экземплярах, за исключением документов, представляемых в электронной форме.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Требования к оформлению документов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Два экземпляра учредительных документов, представляемых на государственную регистрацию, должны быть прошиты и заверены подписью заявителя или нотариуса.</a:t>
            </a:r>
          </a:p>
          <a:p>
            <a:r>
              <a:rPr lang="ru-RU" dirty="0" smtClean="0"/>
              <a:t>Листы всех экземпляров учредительных документов, представляемых на государственную регистрацию, должны быть пронумерованы. </a:t>
            </a:r>
          </a:p>
          <a:p>
            <a:r>
              <a:rPr lang="ru-RU" dirty="0" smtClean="0"/>
              <a:t>Документы, содержащие более одного листа, должны быть прошиты, пронумерованы и заверены подписью заявителя на обороте последнего листа на месте прошивки.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Требования к оформлению документов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Протокол (выписка из протокола) учредительного съезда (конференции) или общего собрания, заседания высшего органа управления (высшего руководящего органа) организации, содержащий решение о создании некоммерческой организации, об утверждении ее учредительных документов и об избрании (назначении) органов (о формировании руководящих и контрольно-ревизионных органов), должен содержать:</a:t>
            </a:r>
          </a:p>
          <a:p>
            <a:r>
              <a:rPr lang="ru-RU" dirty="0" smtClean="0"/>
              <a:t>дату и место проведения учредительного съезда (конференции), общего собрания, заседания;</a:t>
            </a:r>
          </a:p>
          <a:p>
            <a:r>
              <a:rPr lang="ru-RU" dirty="0" smtClean="0"/>
              <a:t>список учредителей - участников учредительного съезда (конференции), общего собрания, заседания;</a:t>
            </a:r>
          </a:p>
          <a:p>
            <a:r>
              <a:rPr lang="ru-RU" dirty="0" smtClean="0"/>
              <a:t>сведения о количественном и персональном составе (фамилия, имя, отчество) рабочих органов (президиума, секретариата и иных);</a:t>
            </a:r>
          </a:p>
          <a:p>
            <a:r>
              <a:rPr lang="ru-RU" dirty="0" smtClean="0"/>
              <a:t>существо принятых решений и результаты голосования по ним;</a:t>
            </a:r>
          </a:p>
          <a:p>
            <a:r>
              <a:rPr lang="ru-RU" dirty="0" smtClean="0"/>
              <a:t>сведения (фамилия, имя, отчество) об избранных (назначенных) членах руководящих и контрольно-ревизионных органов;</a:t>
            </a:r>
          </a:p>
          <a:p>
            <a:r>
              <a:rPr lang="ru-RU" dirty="0" smtClean="0"/>
              <a:t>фамилию, инициалы и личную подпись председателя и секретаря съезда (конференции), общего собрания, заседания, ответственных за составление протокола.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Требования к оформлению документов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Платежное поручение или иной документ об уплате в соответствующий бюджет государственной пошлины за государственную регистрацию некоммерческой организации представляется в подлиннике.</a:t>
            </a:r>
          </a:p>
          <a:p>
            <a:r>
              <a:rPr lang="ru-RU" dirty="0" smtClean="0"/>
              <a:t>Сведения об адресе (месте нахождения) постоянно действующего органа некоммерческой организации, по которому осуществляется связь с некоммерческой организацией, указываются в заявлении, подписанном уполномоченным лицом.</a:t>
            </a:r>
          </a:p>
          <a:p>
            <a:r>
              <a:rPr lang="ru-RU" dirty="0" smtClean="0"/>
              <a:t>Подтверждение заявителем указанных сведений иными документами не требуется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Заявление (по Форме № Р11001),  заполняется прописными буквами. Однако согласно п. 1.1. Требований к оформлению документов, предоставляемых в регистрирующий орган (далее – Требование), утвержденных Приказом ФНС России от 25.01.2012 № ММВ-7-6/25@, формы заполняются с использованием программного обеспечения либо вручную, печать знаков при использовании для заполнения формы заявления программного обеспечения должна выполняться заглавными буквами шрифтом </a:t>
            </a:r>
            <a:r>
              <a:rPr lang="ru-RU" dirty="0" err="1" smtClean="0"/>
              <a:t>Courier</a:t>
            </a:r>
            <a:r>
              <a:rPr lang="ru-RU" dirty="0" smtClean="0"/>
              <a:t> </a:t>
            </a:r>
            <a:r>
              <a:rPr lang="ru-RU" dirty="0" err="1" smtClean="0"/>
              <a:t>New</a:t>
            </a:r>
            <a:r>
              <a:rPr lang="ru-RU" dirty="0" smtClean="0"/>
              <a:t> высотой 18 пунктов, заполнение вручную осуществляется чернилами </a:t>
            </a:r>
            <a:r>
              <a:rPr lang="ru-RU" b="1" dirty="0" smtClean="0"/>
              <a:t>черного цвета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регистрирует НКО?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Документы подаем в территориальное управление  Минюста;</a:t>
            </a:r>
          </a:p>
          <a:p>
            <a:r>
              <a:rPr lang="ru-RU" dirty="0" smtClean="0"/>
              <a:t>Минюст сам передает их в регистрирующий орган (налоговый орган);</a:t>
            </a:r>
          </a:p>
          <a:p>
            <a:r>
              <a:rPr lang="ru-RU" dirty="0" smtClean="0"/>
              <a:t>Итог регистрации учредители получают в территориальном управлении Минюста.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4219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Законодательство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Глава </a:t>
            </a:r>
            <a:r>
              <a:rPr lang="ru-RU" dirty="0" smtClean="0"/>
              <a:t>4 ГК РФ Юридические лица (параграф 6  - некоммерческие </a:t>
            </a:r>
            <a:r>
              <a:rPr lang="ru-RU" dirty="0"/>
              <a:t>корпоративные организации </a:t>
            </a:r>
            <a:r>
              <a:rPr lang="ru-RU" dirty="0" smtClean="0"/>
              <a:t>и параграф 7 - </a:t>
            </a:r>
            <a:r>
              <a:rPr lang="ru-RU" dirty="0"/>
              <a:t>Некоммерческие унитарные </a:t>
            </a:r>
            <a:r>
              <a:rPr lang="ru-RU" dirty="0" smtClean="0"/>
              <a:t>организации)</a:t>
            </a:r>
          </a:p>
          <a:p>
            <a:r>
              <a:rPr lang="ru-RU" dirty="0" smtClean="0"/>
              <a:t>Федеральный </a:t>
            </a:r>
            <a:r>
              <a:rPr lang="ru-RU" dirty="0"/>
              <a:t>закон от 12.01.1996 N </a:t>
            </a:r>
            <a:r>
              <a:rPr lang="ru-RU" dirty="0" smtClean="0"/>
              <a:t>7-ФЗ  «О </a:t>
            </a:r>
            <a:r>
              <a:rPr lang="ru-RU" dirty="0"/>
              <a:t>некоммерческих </a:t>
            </a:r>
            <a:r>
              <a:rPr lang="ru-RU" dirty="0" smtClean="0"/>
              <a:t>организациях»</a:t>
            </a:r>
          </a:p>
          <a:p>
            <a:r>
              <a:rPr lang="ru-RU" dirty="0"/>
              <a:t>Федеральный закон от 11.08.1995 N </a:t>
            </a:r>
            <a:r>
              <a:rPr lang="ru-RU" dirty="0" smtClean="0"/>
              <a:t>135-ФЗ «О </a:t>
            </a:r>
            <a:r>
              <a:rPr lang="ru-RU" dirty="0"/>
              <a:t>благотворительной деятельности и благотворительных </a:t>
            </a:r>
            <a:r>
              <a:rPr lang="ru-RU" dirty="0" smtClean="0"/>
              <a:t>организациях»</a:t>
            </a:r>
          </a:p>
          <a:p>
            <a:r>
              <a:rPr lang="ru-RU" dirty="0"/>
              <a:t>Федеральный закон от 19.05.1995 N </a:t>
            </a:r>
            <a:r>
              <a:rPr lang="ru-RU" dirty="0" smtClean="0"/>
              <a:t>82-ФЗ «Об </a:t>
            </a:r>
            <a:r>
              <a:rPr lang="ru-RU" dirty="0"/>
              <a:t>общественных </a:t>
            </a:r>
            <a:r>
              <a:rPr lang="ru-RU" dirty="0" smtClean="0"/>
              <a:t>объединениях»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5118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Место нахождения . График работы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506422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Управление Министерства юстиции Российской Федерации по Удмуртской Республике</a:t>
            </a:r>
          </a:p>
          <a:p>
            <a:r>
              <a:rPr lang="ru-RU" b="1" dirty="0" smtClean="0"/>
              <a:t>Консультации предоставляются по вопросам:</a:t>
            </a:r>
            <a:endParaRPr lang="ru-RU" dirty="0" smtClean="0"/>
          </a:p>
          <a:p>
            <a:r>
              <a:rPr lang="ru-RU" dirty="0" smtClean="0"/>
              <a:t>перечня документов, необходимых для государственной регистрации и требований, предъявляемых к их оформлению;</a:t>
            </a:r>
          </a:p>
          <a:p>
            <a:r>
              <a:rPr lang="ru-RU" dirty="0" smtClean="0"/>
              <a:t>размера государственной пошлины;</a:t>
            </a:r>
          </a:p>
          <a:p>
            <a:r>
              <a:rPr lang="ru-RU" dirty="0" smtClean="0"/>
              <a:t>порядка и сроков предоставления государственной услуги;</a:t>
            </a:r>
          </a:p>
          <a:p>
            <a:r>
              <a:rPr lang="ru-RU" dirty="0" smtClean="0"/>
              <a:t>порядка обжалования решений, действий или бездействия должностных лиц,</a:t>
            </a:r>
          </a:p>
          <a:p>
            <a:r>
              <a:rPr lang="ru-RU" dirty="0" smtClean="0"/>
              <a:t>по телефонам:</a:t>
            </a:r>
            <a:r>
              <a:rPr lang="ru-RU" b="1" dirty="0" smtClean="0"/>
              <a:t>(3412) 52-31-88, 52-31-77</a:t>
            </a:r>
          </a:p>
          <a:p>
            <a:r>
              <a:rPr lang="ru-RU" dirty="0" smtClean="0"/>
              <a:t>и на личном приеме заявителей по адресу:</a:t>
            </a:r>
          </a:p>
          <a:p>
            <a:r>
              <a:rPr lang="ru-RU" b="1" dirty="0" smtClean="0"/>
              <a:t>Удмуртская Республика, г. Ижевск, ул. Карла Маркса, д. 130 (правое крыло), 6 этаж, </a:t>
            </a:r>
            <a:r>
              <a:rPr lang="ru-RU" b="1" dirty="0" err="1" smtClean="0"/>
              <a:t>каб</a:t>
            </a:r>
            <a:r>
              <a:rPr lang="ru-RU" b="1" dirty="0" smtClean="0"/>
              <a:t>. 614, 615</a:t>
            </a:r>
            <a:endParaRPr lang="ru-RU" dirty="0" smtClean="0"/>
          </a:p>
          <a:p>
            <a:r>
              <a:rPr lang="ru-RU" dirty="0" smtClean="0"/>
              <a:t>Понедельник, среда  14.00 - 17.00</a:t>
            </a:r>
          </a:p>
          <a:p>
            <a:r>
              <a:rPr lang="ru-RU" dirty="0" smtClean="0"/>
              <a:t>Вторник, четверг            9.00 - 12.00</a:t>
            </a:r>
          </a:p>
          <a:p>
            <a:r>
              <a:rPr lang="ru-RU" dirty="0" smtClean="0"/>
              <a:t>Пятница                     14.00 - 16.00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Срок предоставления услуги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Общий срок, без учета времени на исполнение функций регистрирующим органом, не должен превышать:</a:t>
            </a:r>
          </a:p>
          <a:p>
            <a:pPr lvl="0"/>
            <a:r>
              <a:rPr lang="ru-RU" dirty="0" smtClean="0"/>
              <a:t>33 дней в отношении общественных объединений, </a:t>
            </a:r>
          </a:p>
          <a:p>
            <a:pPr lvl="0"/>
            <a:r>
              <a:rPr lang="ru-RU" dirty="0" smtClean="0"/>
              <a:t>30 дней - политических партий, </a:t>
            </a:r>
          </a:p>
          <a:p>
            <a:pPr lvl="0"/>
            <a:r>
              <a:rPr lang="ru-RU" dirty="0" smtClean="0"/>
              <a:t>одного месяца и трех дней или шести месяцев и трех дней (при проведении государственной религиоведческой экспертизы) - религиозных организаций и </a:t>
            </a:r>
          </a:p>
          <a:p>
            <a:pPr lvl="0"/>
            <a:r>
              <a:rPr lang="ru-RU" dirty="0" smtClean="0"/>
              <a:t>17 рабочих дней - иных некоммерческих организаций.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Результаты оказания государственной услуги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Конечными результатами предоставления государственной услуги являются:</a:t>
            </a:r>
          </a:p>
          <a:p>
            <a:pPr lvl="0"/>
            <a:r>
              <a:rPr lang="ru-RU" dirty="0" smtClean="0"/>
              <a:t>государственная регистрация некоммерческой организации (принятие решения о государственной регистрации; направление в порядке, установленном законодательством Российской Федерации, документов в соответствующий регистрирующий орган для внесения записи в Единый государственный реестр юридических лиц; получение документов из регистрирующего органа; внесение сведений о некоммерческой организации в ведомственный реестр; формирование и выдача документов заявителю);</a:t>
            </a:r>
          </a:p>
          <a:p>
            <a:r>
              <a:rPr lang="ru-RU" dirty="0" smtClean="0"/>
              <a:t>прекращение исполнения государственной услуги по инициативе заявителя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Основания для отказа в государственной регистрации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1900" dirty="0" smtClean="0"/>
              <a:t>устав общественного объединения противоречит Конституции Российской Федерации и законодательству Российской Федерации;</a:t>
            </a:r>
          </a:p>
          <a:p>
            <a:pPr lvl="0"/>
            <a:r>
              <a:rPr lang="ru-RU" sz="1900" dirty="0" smtClean="0"/>
              <a:t>необходимые для государственной регистрации документы, предусмотренные ФЗ«Об общественных объединениях», представлены не полностью, либо оформлены в ненадлежащем порядке,</a:t>
            </a:r>
          </a:p>
          <a:p>
            <a:pPr lvl="0"/>
            <a:r>
              <a:rPr lang="ru-RU" sz="1900" dirty="0" smtClean="0"/>
              <a:t>выступившее в качестве учредителя лицо не может быть учредителем в соответствии с частью третьей статьи 19 Федерального закона «Об общественных объединениях»;</a:t>
            </a:r>
          </a:p>
          <a:p>
            <a:pPr lvl="0"/>
            <a:r>
              <a:rPr lang="ru-RU" sz="1900" dirty="0" smtClean="0"/>
              <a:t>ранее зарегистрированное общественное объединение с тем же наименованием осуществляет свою деятельность в пределах той же территории;</a:t>
            </a:r>
          </a:p>
          <a:p>
            <a:pPr lvl="0"/>
            <a:r>
              <a:rPr lang="ru-RU" sz="1900" dirty="0" smtClean="0"/>
              <a:t>в представленных на государственную регистрацию учредительных документах содержится недостоверная информация;</a:t>
            </a:r>
          </a:p>
          <a:p>
            <a:pPr lvl="0"/>
            <a:r>
              <a:rPr lang="ru-RU" sz="1900" dirty="0" smtClean="0"/>
              <a:t>наименование общественного объединения оскорбляет нравственность, национальные и религиозные чувства граждан.</a:t>
            </a:r>
          </a:p>
          <a:p>
            <a:endParaRPr lang="ru-RU" sz="19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Принимая решение о необходимости регистрации юридического лица, важно помнить:</a:t>
            </a:r>
            <a:br>
              <a:rPr lang="ru-RU" sz="2400" b="1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5328592"/>
          </a:xfrm>
        </p:spPr>
        <p:txBody>
          <a:bodyPr>
            <a:noAutofit/>
          </a:bodyPr>
          <a:lstStyle/>
          <a:p>
            <a:pPr lvl="0"/>
            <a:r>
              <a:rPr lang="ru-RU" sz="2000" dirty="0" smtClean="0"/>
              <a:t>Учредителями негосударственной некоммерческой организации могут выступать только граждане, достигшие 18 лет (при этом членами и участниками молодежных общественных объединений могут быть граждане, достигшие 14 лет, детских общественных объединений — достигшие 8 лет);</a:t>
            </a:r>
          </a:p>
          <a:p>
            <a:pPr lvl="0"/>
            <a:r>
              <a:rPr lang="ru-RU" sz="2000" dirty="0" smtClean="0"/>
              <a:t>Размеры и структура доходов некоммерческой организации, а также сведения о размерах и составе имущества некоммерческой организации, о ее расходах, численности и составе работников, об оплате их труда, об использовании безвозмездного труда граждан в деятельности некоммерческой организации не могут быть предметом коммерческой тайны;</a:t>
            </a:r>
          </a:p>
          <a:p>
            <a:pPr lvl="0"/>
            <a:r>
              <a:rPr lang="ru-RU" sz="2000" dirty="0" smtClean="0"/>
              <a:t>Деятельность общественных объединений должна быть гласной, а информация об их учредительных и программных документах — общедоступной.</a:t>
            </a:r>
          </a:p>
          <a:p>
            <a:r>
              <a:rPr lang="ru-RU" sz="2000" dirty="0" smtClean="0"/>
              <a:t>Деятельность общин коренных малочисленных народов Российской Федерации, казачьих обществ регулируется специальными законами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Мы обязаны создавать НКО?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Решение принимается самостоятельно, исходя из:</a:t>
            </a:r>
          </a:p>
          <a:p>
            <a:r>
              <a:rPr lang="ru-RU" dirty="0" smtClean="0"/>
              <a:t>Объема имущества вновь создаваемого юридического лица, возможности </a:t>
            </a:r>
            <a:r>
              <a:rPr lang="ru-RU" dirty="0"/>
              <a:t>организации содержать саму себя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smtClean="0"/>
              <a:t>Объема </a:t>
            </a:r>
            <a:r>
              <a:rPr lang="ru-RU" dirty="0"/>
              <a:t>финансовых действий, для которых необходим отдельный расчетный счет.</a:t>
            </a:r>
          </a:p>
          <a:p>
            <a:r>
              <a:rPr lang="ru-RU" dirty="0" smtClean="0"/>
              <a:t>Необходимости </a:t>
            </a:r>
            <a:r>
              <a:rPr lang="ru-RU" dirty="0"/>
              <a:t>отдельной организационной структуры, со своими целями и задачами.</a:t>
            </a:r>
          </a:p>
          <a:p>
            <a:r>
              <a:rPr lang="ru-RU" dirty="0" smtClean="0"/>
              <a:t>Необходимости </a:t>
            </a:r>
            <a:r>
              <a:rPr lang="ru-RU" dirty="0"/>
              <a:t>отдельного, относительно независимого управления.</a:t>
            </a:r>
          </a:p>
          <a:p>
            <a:r>
              <a:rPr lang="ru-RU" dirty="0" smtClean="0"/>
              <a:t>Количества </a:t>
            </a:r>
            <a:r>
              <a:rPr lang="ru-RU" dirty="0"/>
              <a:t>людей и организаций, с которыми будет взаимодействовать новое </a:t>
            </a:r>
            <a:r>
              <a:rPr lang="ru-RU" dirty="0" smtClean="0"/>
              <a:t>юридическое </a:t>
            </a:r>
            <a:r>
              <a:rPr lang="ru-RU" dirty="0"/>
              <a:t>лицо.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651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Чем коммерческие организации отличаются от некоммерческих?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Статья 50 ГК РФ</a:t>
            </a:r>
            <a:endParaRPr lang="ru-RU" dirty="0"/>
          </a:p>
          <a:p>
            <a:endParaRPr lang="ru-RU" dirty="0"/>
          </a:p>
          <a:p>
            <a:r>
              <a:rPr lang="ru-RU" dirty="0" smtClean="0"/>
              <a:t>Юридическими </a:t>
            </a:r>
            <a:r>
              <a:rPr lang="ru-RU" dirty="0"/>
              <a:t>лицами могут быть организации, преследующие </a:t>
            </a:r>
            <a:r>
              <a:rPr lang="ru-RU" b="1" dirty="0"/>
              <a:t>извлечение прибыли в качестве основной цели своей деятельности</a:t>
            </a:r>
            <a:r>
              <a:rPr lang="ru-RU" dirty="0"/>
              <a:t> (коммерческие организации) </a:t>
            </a:r>
            <a:r>
              <a:rPr lang="ru-RU" b="1" dirty="0"/>
              <a:t>либо не имеющие извлечение прибыли в качестве такой цели и не распределяющие полученную прибыль между участниками</a:t>
            </a:r>
            <a:r>
              <a:rPr lang="ru-RU" dirty="0"/>
              <a:t> (некоммерческие организации).</a:t>
            </a:r>
          </a:p>
        </p:txBody>
      </p:sp>
    </p:spTree>
    <p:extLst>
      <p:ext uri="{BB962C8B-B14F-4D97-AF65-F5344CB8AC3E}">
        <p14:creationId xmlns:p14="http://schemas.microsoft.com/office/powerpoint/2010/main" val="209867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996952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ВИДЫ НЕКОММЕРЧЕСКИХ ОРГАНИЗАЦИЙ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0365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НКО ст. 50 ГК РФ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600" dirty="0"/>
              <a:t>Юридические лица, являющиеся некоммерческими организациями, могут создаваться в организационно-правовых формах:</a:t>
            </a:r>
          </a:p>
          <a:p>
            <a:r>
              <a:rPr lang="ru-RU" sz="2600" dirty="0"/>
              <a:t>1) потребительских кооперативов, к которым относятся в том числе жилищные, жилищно-строительные и гаражные кооперативы, садоводческие, огороднические и дачные потребительские кооперативы, общества взаимного страхования, кредитные кооперативы, фонды проката, сельскохозяйственные потребительские кооперативы;</a:t>
            </a:r>
          </a:p>
          <a:p>
            <a:r>
              <a:rPr lang="ru-RU" sz="2600" dirty="0"/>
              <a:t>2) </a:t>
            </a:r>
            <a:r>
              <a:rPr lang="ru-RU" sz="2600" b="1" dirty="0"/>
              <a:t>общественных организаций</a:t>
            </a:r>
            <a:r>
              <a:rPr lang="ru-RU" sz="2600" dirty="0"/>
              <a:t>, к которым относятся в том числе политические партии и созданные в качестве юридических лиц профессиональные союзы (профсоюзные организации), органы общественной самодеятельности, территориальные общественные самоуправления;</a:t>
            </a:r>
          </a:p>
          <a:p>
            <a:r>
              <a:rPr lang="ru-RU" sz="2600" dirty="0" smtClean="0"/>
              <a:t>2.1</a:t>
            </a:r>
            <a:r>
              <a:rPr lang="ru-RU" sz="2600" dirty="0"/>
              <a:t>) общественных движений;</a:t>
            </a:r>
          </a:p>
          <a:p>
            <a:r>
              <a:rPr lang="ru-RU" sz="2600" dirty="0" smtClean="0"/>
              <a:t>3</a:t>
            </a:r>
            <a:r>
              <a:rPr lang="ru-RU" sz="2600" dirty="0"/>
              <a:t>) ассоциаций (союзов), к которым относятся в том числе </a:t>
            </a:r>
            <a:r>
              <a:rPr lang="ru-RU" sz="2600" b="1" dirty="0"/>
              <a:t>некоммерческие партнерства</a:t>
            </a:r>
            <a:r>
              <a:rPr lang="ru-RU" sz="2600" dirty="0"/>
              <a:t>, саморегулируемые организации, объединения работодателей, объединения профессиональных союзов, кооперативов и общественных организаций, торгово-промышленные, нотариальные палаты;</a:t>
            </a:r>
          </a:p>
          <a:p>
            <a:r>
              <a:rPr lang="ru-RU" sz="2600" dirty="0" smtClean="0"/>
              <a:t>4</a:t>
            </a:r>
            <a:r>
              <a:rPr lang="ru-RU" sz="2600" dirty="0"/>
              <a:t>) товариществ собственников недвижимости, к которым относятся в том числе товарищества собственников жилья;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7494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НКО ст. 50 ГК РФ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5) казачьих обществ, внесенных в государственный реестр казачьих обществ в Российской Федерации;</a:t>
            </a:r>
          </a:p>
          <a:p>
            <a:r>
              <a:rPr lang="ru-RU" dirty="0" smtClean="0"/>
              <a:t>6) общин коренных малочисленных народов Российской Федерации;</a:t>
            </a:r>
          </a:p>
          <a:p>
            <a:r>
              <a:rPr lang="ru-RU" dirty="0" smtClean="0"/>
              <a:t>7) </a:t>
            </a:r>
            <a:r>
              <a:rPr lang="ru-RU" b="1" dirty="0" smtClean="0"/>
              <a:t>фондов, к которым относятся в том числе общественные и благотворительные фонды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8) </a:t>
            </a:r>
            <a:r>
              <a:rPr lang="ru-RU" b="1" dirty="0" smtClean="0"/>
              <a:t>учреждений</a:t>
            </a:r>
            <a:r>
              <a:rPr lang="ru-RU" dirty="0" smtClean="0"/>
              <a:t>, к которым относятся государственные учреждения (в том числе государственные академии наук), муниципальные учреждения и частные (в том числе общественные) учреждения;</a:t>
            </a:r>
          </a:p>
          <a:p>
            <a:r>
              <a:rPr lang="ru-RU" dirty="0" smtClean="0"/>
              <a:t>9) </a:t>
            </a:r>
            <a:r>
              <a:rPr lang="ru-RU" b="1" dirty="0" smtClean="0"/>
              <a:t>автономных некоммерческих организаций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10) </a:t>
            </a:r>
            <a:r>
              <a:rPr lang="ru-RU" b="1" dirty="0" smtClean="0"/>
              <a:t>религиозных организаций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11) публично-правовых компаний;</a:t>
            </a:r>
          </a:p>
          <a:p>
            <a:r>
              <a:rPr lang="ru-RU" dirty="0" smtClean="0"/>
              <a:t>12) адвокатских палат;</a:t>
            </a:r>
          </a:p>
          <a:p>
            <a:r>
              <a:rPr lang="ru-RU" dirty="0" smtClean="0"/>
              <a:t>13) адвокатских образований (являющихся юридическими лицами).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11424"/>
          </a:xfrm>
        </p:spPr>
        <p:txBody>
          <a:bodyPr>
            <a:noAutofit/>
          </a:bodyPr>
          <a:lstStyle/>
          <a:p>
            <a:r>
              <a:rPr lang="ru-RU" sz="3200" dirty="0" smtClean="0"/>
              <a:t>Автономные некоммерческие организации</a:t>
            </a:r>
            <a:br>
              <a:rPr lang="ru-RU" sz="3200" dirty="0" smtClean="0"/>
            </a:br>
            <a:r>
              <a:rPr lang="ru-RU" sz="3200" dirty="0" smtClean="0"/>
              <a:t>ст. </a:t>
            </a:r>
            <a:r>
              <a:rPr lang="ru-RU" sz="3200" dirty="0"/>
              <a:t>123.24</a:t>
            </a:r>
            <a:r>
              <a:rPr lang="ru-RU" sz="3200" dirty="0" smtClean="0"/>
              <a:t>. – 123.25 ГК РФ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6016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Автономной некоммерческой организацией признается унитарная некоммерческая организация, не имеющая членства и созданная на основе имущественных взносов граждан и (или) юридических лиц в целях предоставления услуг в сферах образования, здравоохранения, культуры, науки и иных сферах некоммерческой деятельности.</a:t>
            </a:r>
          </a:p>
          <a:p>
            <a:r>
              <a:rPr lang="ru-RU" dirty="0" smtClean="0"/>
              <a:t>Имущество</a:t>
            </a:r>
            <a:r>
              <a:rPr lang="ru-RU" dirty="0"/>
              <a:t>, переданное автономной некоммерческой организации ее учредителями, является собственностью автономной некоммерческой организации. Учредители автономной некоммерческой организации не сохраняют права на имущество, переданное ими в собственность этой организации.</a:t>
            </a:r>
          </a:p>
          <a:p>
            <a:r>
              <a:rPr lang="ru-RU" dirty="0"/>
              <a:t>Учредители не отвечают по обязательствам созданной ими автономной некоммерческой организации, а она не отвечает по обязательствам своих учредителей.</a:t>
            </a:r>
          </a:p>
          <a:p>
            <a:r>
              <a:rPr lang="ru-RU" dirty="0"/>
              <a:t>Лицо может по своему усмотрению выйти из состава учредителей автономной некоммерческой </a:t>
            </a:r>
            <a:r>
              <a:rPr lang="ru-RU" dirty="0" smtClean="0"/>
              <a:t>организации. По </a:t>
            </a:r>
            <a:r>
              <a:rPr lang="ru-RU" dirty="0"/>
              <a:t>решению учредителей автономной некоммерческой организации, принятому единогласно, в состав ее учредителей могут быть приняты новые лица.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8346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Общественные организации</a:t>
            </a:r>
            <a:br>
              <a:rPr lang="ru-RU" dirty="0" smtClean="0"/>
            </a:br>
            <a:r>
              <a:rPr lang="ru-RU" dirty="0" smtClean="0"/>
              <a:t>Ст. 123.4. - 123.7. ГК РФ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 Общественными организациями признаются добровольные объединения граждан, объединившихся в установленном законом порядке на основе общности их интересов для удовлетворения духовных или иных нематериальных потребностей, для представления и защиты общих интересов и достижения иных не противоречащих закону целей.</a:t>
            </a:r>
          </a:p>
          <a:p>
            <a:r>
              <a:rPr lang="ru-RU" dirty="0"/>
              <a:t>Общественная организация является собственником своего имущества. Ее участники (члены) не сохраняют имущественные права на переданное ими в собственность организации имущество, в том числе на членские взносы.</a:t>
            </a:r>
          </a:p>
          <a:p>
            <a:r>
              <a:rPr lang="ru-RU" dirty="0"/>
              <a:t>Участники (члены) общественной организации не отвечают по обязательствам организации, в которой участвуют в качестве членов, а организация не отвечает по обязательствам своих членов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15225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1924</TotalTime>
  <Words>1860</Words>
  <Application>Microsoft Office PowerPoint</Application>
  <PresentationFormat>Экран (4:3)</PresentationFormat>
  <Paragraphs>126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Ясность</vt:lpstr>
      <vt:lpstr>Некоммерческие организации</vt:lpstr>
      <vt:lpstr>Законодательство</vt:lpstr>
      <vt:lpstr>Мы обязаны создавать НКО?</vt:lpstr>
      <vt:lpstr>Чем коммерческие организации отличаются от некоммерческих?</vt:lpstr>
      <vt:lpstr>ВИДЫ НЕКОММЕРЧЕСКИХ ОРГАНИЗАЦИЙ</vt:lpstr>
      <vt:lpstr>Виды НКО ст. 50 ГК РФ</vt:lpstr>
      <vt:lpstr>Виды НКО ст. 50 ГК РФ</vt:lpstr>
      <vt:lpstr>Автономные некоммерческие организации ст. 123.24. – 123.25 ГК РФ</vt:lpstr>
      <vt:lpstr>Общественные организации Ст. 123.4. - 123.7. ГК РФ</vt:lpstr>
      <vt:lpstr>Общественные организации Ст. 123.4. - 123.7. ГК РФ</vt:lpstr>
      <vt:lpstr>Регистрация некоммерческой организации</vt:lpstr>
      <vt:lpstr>Документы для регистрации НКО</vt:lpstr>
      <vt:lpstr>Документы для регистрации НКО</vt:lpstr>
      <vt:lpstr>Требования к оформлению документов</vt:lpstr>
      <vt:lpstr>Требования к оформлению документов</vt:lpstr>
      <vt:lpstr>Требования к оформлению документов</vt:lpstr>
      <vt:lpstr>Требования к оформлению документов</vt:lpstr>
      <vt:lpstr>Презентация PowerPoint</vt:lpstr>
      <vt:lpstr>Кто регистрирует НКО?</vt:lpstr>
      <vt:lpstr>Место нахождения . График работы </vt:lpstr>
      <vt:lpstr>Срок предоставления услуги </vt:lpstr>
      <vt:lpstr>Результаты оказания государственной услуги </vt:lpstr>
      <vt:lpstr>  Основания для отказа в государственной регистрации   </vt:lpstr>
      <vt:lpstr>Принимая решение о необходимости регистрации юридического лица, важно помнить: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Некоммерческие организации</dc:title>
  <dc:creator>NStarinova</dc:creator>
  <cp:lastModifiedBy>User</cp:lastModifiedBy>
  <cp:revision>55</cp:revision>
  <dcterms:created xsi:type="dcterms:W3CDTF">2016-03-22T07:46:53Z</dcterms:created>
  <dcterms:modified xsi:type="dcterms:W3CDTF">2017-09-26T13:04:13Z</dcterms:modified>
</cp:coreProperties>
</file>